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=""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12/7/2022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12/7/2022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2765" y="467323"/>
            <a:ext cx="10318418" cy="4394988"/>
          </a:xfrm>
        </p:spPr>
        <p:txBody>
          <a:bodyPr/>
          <a:lstStyle/>
          <a:p>
            <a:r>
              <a:rPr lang="es-AR" sz="3600" dirty="0" smtClean="0">
                <a:latin typeface="Baskerville Old Face" panose="02020602080505020303" pitchFamily="18" charset="0"/>
              </a:rPr>
              <a:t>Los Oídos </a:t>
            </a:r>
            <a:br>
              <a:rPr lang="es-AR" sz="3600" dirty="0" smtClean="0">
                <a:latin typeface="Baskerville Old Face" panose="02020602080505020303" pitchFamily="18" charset="0"/>
              </a:rPr>
            </a:br>
            <a:r>
              <a:rPr lang="es-AR" sz="3600" dirty="0" smtClean="0">
                <a:latin typeface="Baskerville Old Face" panose="02020602080505020303" pitchFamily="18" charset="0"/>
              </a:rPr>
              <a:t>de la </a:t>
            </a:r>
            <a:br>
              <a:rPr lang="es-AR" sz="3600" dirty="0" smtClean="0">
                <a:latin typeface="Baskerville Old Face" panose="02020602080505020303" pitchFamily="18" charset="0"/>
              </a:rPr>
            </a:br>
            <a:r>
              <a:rPr lang="es-AR" sz="3600" dirty="0" smtClean="0">
                <a:latin typeface="Baskerville Old Face" panose="02020602080505020303" pitchFamily="18" charset="0"/>
              </a:rPr>
              <a:t>Empatía:</a:t>
            </a:r>
            <a:endParaRPr lang="es-ES" sz="3600" dirty="0">
              <a:latin typeface="Baskerville Old Face" panose="02020602080505020303" pitchFamily="18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189287" y="3583725"/>
            <a:ext cx="8045373" cy="742279"/>
          </a:xfrm>
        </p:spPr>
        <p:txBody>
          <a:bodyPr>
            <a:noAutofit/>
          </a:bodyPr>
          <a:lstStyle/>
          <a:p>
            <a:r>
              <a:rPr lang="es-AR" sz="3200" dirty="0" smtClean="0">
                <a:latin typeface="Baskerville Old Face" panose="02020602080505020303" pitchFamily="18" charset="0"/>
              </a:rPr>
              <a:t>La importancia</a:t>
            </a:r>
          </a:p>
          <a:p>
            <a:r>
              <a:rPr lang="es-AR" sz="3200" dirty="0" smtClean="0">
                <a:latin typeface="Baskerville Old Face" panose="02020602080505020303" pitchFamily="18" charset="0"/>
              </a:rPr>
              <a:t> de escuchar</a:t>
            </a:r>
            <a:endParaRPr lang="es-ES" sz="3200" dirty="0">
              <a:latin typeface="Baskerville Old Face" panose="02020602080505020303" pitchFamily="18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661851" y="5538651"/>
            <a:ext cx="39449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2400" dirty="0" smtClean="0">
                <a:latin typeface="Bahnschrift SemiLight Condensed" panose="020B0502040204020203" pitchFamily="34" charset="0"/>
              </a:rPr>
              <a:t>Estudiantes: </a:t>
            </a:r>
          </a:p>
          <a:p>
            <a:r>
              <a:rPr lang="es-AR" sz="2400" dirty="0" err="1" smtClean="0">
                <a:latin typeface="Bahnschrift SemiLight Condensed" panose="020B0502040204020203" pitchFamily="34" charset="0"/>
              </a:rPr>
              <a:t>Benitez</a:t>
            </a:r>
            <a:r>
              <a:rPr lang="es-AR" sz="2400" dirty="0" smtClean="0">
                <a:latin typeface="Bahnschrift SemiLight Condensed" panose="020B0502040204020203" pitchFamily="34" charset="0"/>
              </a:rPr>
              <a:t> </a:t>
            </a:r>
            <a:r>
              <a:rPr lang="es-AR" sz="2400" dirty="0" err="1" smtClean="0">
                <a:latin typeface="Bahnschrift SemiLight Condensed" panose="020B0502040204020203" pitchFamily="34" charset="0"/>
              </a:rPr>
              <a:t>Antonella</a:t>
            </a:r>
            <a:r>
              <a:rPr lang="es-AR" sz="2400" dirty="0" smtClean="0">
                <a:latin typeface="Bahnschrift SemiLight Condensed" panose="020B0502040204020203" pitchFamily="34" charset="0"/>
              </a:rPr>
              <a:t>.</a:t>
            </a:r>
          </a:p>
          <a:p>
            <a:r>
              <a:rPr lang="es-AR" sz="2400" dirty="0" err="1" smtClean="0">
                <a:latin typeface="Bahnschrift SemiLight Condensed" panose="020B0502040204020203" pitchFamily="34" charset="0"/>
              </a:rPr>
              <a:t>Gonzalez</a:t>
            </a:r>
            <a:r>
              <a:rPr lang="es-AR" sz="2400" dirty="0" smtClean="0">
                <a:latin typeface="Bahnschrift SemiLight Condensed" panose="020B0502040204020203" pitchFamily="34" charset="0"/>
              </a:rPr>
              <a:t> Aldana</a:t>
            </a:r>
            <a:endParaRPr lang="es-AR" sz="2400" dirty="0">
              <a:latin typeface="Bahnschrift Semi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9098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2586" y="3741312"/>
            <a:ext cx="5482719" cy="287842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54709" y="330869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s-AR" dirty="0" smtClean="0"/>
              <a:t>Escuchar: </a:t>
            </a:r>
            <a:r>
              <a:rPr lang="es-ES" dirty="0"/>
              <a:t> </a:t>
            </a:r>
            <a:r>
              <a:rPr lang="es-ES" sz="3100" dirty="0">
                <a:latin typeface="Baskerville Old Face" panose="02020602080505020303" pitchFamily="18" charset="0"/>
              </a:rPr>
              <a:t>hace referencia a la acción de poner atención en algo que es captado por el sentido auditivo.</a:t>
            </a:r>
            <a:br>
              <a:rPr lang="es-ES" sz="3100" dirty="0">
                <a:latin typeface="Baskerville Old Face" panose="02020602080505020303" pitchFamily="18" charset="0"/>
              </a:rPr>
            </a:br>
            <a:r>
              <a:rPr lang="es-ES" sz="3100" dirty="0" smtClean="0">
                <a:latin typeface="Baskerville Old Face" panose="02020602080505020303" pitchFamily="18" charset="0"/>
              </a:rPr>
              <a:t>-</a:t>
            </a:r>
            <a:r>
              <a:rPr lang="es-ES" sz="2200" b="1" dirty="0" smtClean="0">
                <a:latin typeface="Baskerville Old Face" panose="02020602080505020303" pitchFamily="18" charset="0"/>
              </a:rPr>
              <a:t>L</a:t>
            </a:r>
            <a:r>
              <a:rPr lang="es-ES" sz="2200" dirty="0" smtClean="0">
                <a:latin typeface="Baskerville Old Face" panose="02020602080505020303" pitchFamily="18" charset="0"/>
              </a:rPr>
              <a:t>os </a:t>
            </a:r>
            <a:r>
              <a:rPr lang="es-ES" sz="2200" dirty="0">
                <a:latin typeface="Baskerville Old Face" panose="02020602080505020303" pitchFamily="18" charset="0"/>
              </a:rPr>
              <a:t>objetivos de la escucha </a:t>
            </a:r>
            <a:r>
              <a:rPr lang="es-ES" sz="2200" dirty="0" smtClean="0">
                <a:latin typeface="Baskerville Old Face" panose="02020602080505020303" pitchFamily="18" charset="0"/>
              </a:rPr>
              <a:t>activa: Dar </a:t>
            </a:r>
            <a:r>
              <a:rPr lang="es-ES" sz="2200" dirty="0">
                <a:latin typeface="Baskerville Old Face" panose="02020602080505020303" pitchFamily="18" charset="0"/>
              </a:rPr>
              <a:t>la seguridad al interlocutor de que hemos recibido su mensaje y lo hemos comprendido perfectamente. </a:t>
            </a:r>
            <a:r>
              <a:rPr lang="es-ES" sz="2200" dirty="0" smtClean="0">
                <a:latin typeface="Baskerville Old Face" panose="02020602080505020303" pitchFamily="18" charset="0"/>
              </a:rPr>
              <a:t/>
            </a:r>
            <a:br>
              <a:rPr lang="es-ES" sz="2200" dirty="0" smtClean="0">
                <a:latin typeface="Baskerville Old Face" panose="02020602080505020303" pitchFamily="18" charset="0"/>
              </a:rPr>
            </a:br>
            <a:r>
              <a:rPr lang="es-ES" sz="2200" dirty="0" smtClean="0">
                <a:latin typeface="Baskerville Old Face" panose="02020602080505020303" pitchFamily="18" charset="0"/>
              </a:rPr>
              <a:t/>
            </a:r>
            <a:br>
              <a:rPr lang="es-ES" sz="2200" dirty="0" smtClean="0">
                <a:latin typeface="Baskerville Old Face" panose="02020602080505020303" pitchFamily="18" charset="0"/>
              </a:rPr>
            </a:br>
            <a:r>
              <a:rPr lang="es-ES" sz="2200" dirty="0">
                <a:latin typeface="Baskerville Old Face" panose="02020602080505020303" pitchFamily="18" charset="0"/>
              </a:rPr>
              <a:t>-</a:t>
            </a:r>
            <a:r>
              <a:rPr lang="es-ES" sz="2200" b="1" dirty="0" smtClean="0">
                <a:latin typeface="Baskerville Old Face" panose="02020602080505020303" pitchFamily="18" charset="0"/>
              </a:rPr>
              <a:t>M</a:t>
            </a:r>
            <a:r>
              <a:rPr lang="es-ES" sz="2200" dirty="0" smtClean="0">
                <a:latin typeface="Baskerville Old Face" panose="02020602080505020303" pitchFamily="18" charset="0"/>
              </a:rPr>
              <a:t>otivamos </a:t>
            </a:r>
            <a:r>
              <a:rPr lang="es-ES" sz="2200" dirty="0">
                <a:latin typeface="Baskerville Old Face" panose="02020602080505020303" pitchFamily="18" charset="0"/>
              </a:rPr>
              <a:t>al interlocutor a darnos más información. Facilita la comunicación con la otra persona.</a:t>
            </a:r>
          </a:p>
        </p:txBody>
      </p:sp>
    </p:spTree>
    <p:extLst>
      <p:ext uri="{BB962C8B-B14F-4D97-AF65-F5344CB8AC3E}">
        <p14:creationId xmlns:p14="http://schemas.microsoft.com/office/powerpoint/2010/main" val="379243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Marcador de contenido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12458483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8793" y="587434"/>
            <a:ext cx="10178322" cy="1492132"/>
          </a:xfrm>
        </p:spPr>
        <p:txBody>
          <a:bodyPr>
            <a:normAutofit fontScale="90000"/>
          </a:bodyPr>
          <a:lstStyle/>
          <a:p>
            <a:r>
              <a:rPr lang="es-ES" dirty="0"/>
              <a:t>La escucha empática </a:t>
            </a:r>
            <a:r>
              <a:rPr lang="es-ES" sz="3600" dirty="0">
                <a:solidFill>
                  <a:schemeClr val="tx1"/>
                </a:solidFill>
              </a:rPr>
              <a:t>se origina no sólo en una </a:t>
            </a:r>
            <a:r>
              <a:rPr lang="es-ES" sz="3600" dirty="0" smtClean="0">
                <a:solidFill>
                  <a:schemeClr val="tx1"/>
                </a:solidFill>
              </a:rPr>
              <a:t>mente </a:t>
            </a:r>
            <a:r>
              <a:rPr lang="es-ES" sz="3600" dirty="0">
                <a:solidFill>
                  <a:schemeClr val="tx1"/>
                </a:solidFill>
              </a:rPr>
              <a:t>abierta sino en un corazón dispuesto a conectarse con el otro.</a:t>
            </a:r>
            <a:br>
              <a:rPr lang="es-ES" sz="3600" dirty="0">
                <a:solidFill>
                  <a:schemeClr val="tx1"/>
                </a:solidFill>
              </a:rPr>
            </a:br>
            <a:endParaRPr lang="es-ES" sz="3600" dirty="0">
              <a:solidFill>
                <a:schemeClr val="tx1"/>
              </a:solidFill>
            </a:endParaRP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45781" y="2079565"/>
            <a:ext cx="5731571" cy="3921989"/>
          </a:xfrm>
        </p:spPr>
        <p:txBody>
          <a:bodyPr>
            <a:normAutofit/>
          </a:bodyPr>
          <a:lstStyle/>
          <a:p>
            <a:r>
              <a:rPr lang="es-AR" sz="2400" dirty="0" smtClean="0"/>
              <a:t>Empatía:</a:t>
            </a:r>
            <a:endParaRPr lang="es-ES" sz="2400" dirty="0" smtClean="0"/>
          </a:p>
          <a:p>
            <a:r>
              <a:rPr lang="es-ES" dirty="0" smtClean="0"/>
              <a:t> </a:t>
            </a:r>
            <a:r>
              <a:rPr lang="es-ES" sz="3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Instrumento </a:t>
            </a:r>
            <a:r>
              <a:rPr lang="es-ES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Baskerville Old Face" panose="02020602080505020303" pitchFamily="18" charset="0"/>
              </a:rPr>
              <a:t>ideal para que lo que escuchemos sea más allá de la acción de oír, que lo que escuchemos nos toque, nos mueva, o nos provoque algún sentimiento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549" y="2286000"/>
            <a:ext cx="5074682" cy="278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935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1820" y="0"/>
            <a:ext cx="12659932" cy="71915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5183" y="0"/>
            <a:ext cx="8187071" cy="4121084"/>
          </a:xfrm>
        </p:spPr>
        <p:txBody>
          <a:bodyPr>
            <a:normAutofit fontScale="90000"/>
          </a:bodyPr>
          <a:lstStyle/>
          <a:p>
            <a:r>
              <a:rPr lang="es-ES" dirty="0">
                <a:solidFill>
                  <a:schemeClr val="bg1"/>
                </a:solidFill>
              </a:rPr>
              <a:t>Saber escuchar </a:t>
            </a:r>
            <a:r>
              <a:rPr lang="es-ES" dirty="0" smtClean="0">
                <a:solidFill>
                  <a:schemeClr val="bg1"/>
                </a:solidFill>
              </a:rPr>
              <a:t/>
            </a:r>
            <a:br>
              <a:rPr lang="es-ES" dirty="0" smtClean="0">
                <a:solidFill>
                  <a:schemeClr val="bg1"/>
                </a:solidFill>
              </a:rPr>
            </a:br>
            <a:r>
              <a:rPr lang="es-ES" sz="3200" dirty="0" smtClean="0">
                <a:solidFill>
                  <a:schemeClr val="bg1"/>
                </a:solidFill>
              </a:rPr>
              <a:t>ayuda </a:t>
            </a:r>
            <a:r>
              <a:rPr lang="es-ES" sz="3200" dirty="0">
                <a:solidFill>
                  <a:schemeClr val="bg1"/>
                </a:solidFill>
              </a:rPr>
              <a:t>a la persona que nos habla a sentirse </a:t>
            </a:r>
            <a:r>
              <a:rPr lang="es-ES" sz="3200" dirty="0" smtClean="0">
                <a:solidFill>
                  <a:schemeClr val="bg1"/>
                </a:solidFill>
              </a:rPr>
              <a:t>respetado, </a:t>
            </a:r>
            <a:r>
              <a:rPr lang="es-ES" sz="3200" dirty="0" smtClean="0">
                <a:solidFill>
                  <a:schemeClr val="bg1"/>
                </a:solidFill>
              </a:rPr>
              <a:t>Creando un espacio de relacióny conexión emocional.</a:t>
            </a:r>
            <a:endParaRPr lang="es-ES" sz="3200" dirty="0">
              <a:solidFill>
                <a:schemeClr val="bg1"/>
              </a:solidFill>
            </a:endParaRP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515155" y="4340181"/>
            <a:ext cx="9745263" cy="1770736"/>
          </a:xfrm>
        </p:spPr>
        <p:txBody>
          <a:bodyPr>
            <a:normAutofit/>
          </a:bodyPr>
          <a:lstStyle/>
          <a:p>
            <a:r>
              <a:rPr lang="es-AR" sz="2800" dirty="0" smtClean="0">
                <a:solidFill>
                  <a:schemeClr val="bg2"/>
                </a:solidFill>
              </a:rPr>
              <a:t>La empatía</a:t>
            </a:r>
            <a:r>
              <a:rPr lang="es-AR" dirty="0" smtClean="0"/>
              <a:t> </a:t>
            </a:r>
            <a:r>
              <a:rPr lang="es-ES" sz="2400" dirty="0">
                <a:solidFill>
                  <a:schemeClr val="bg2">
                    <a:lumMod val="90000"/>
                    <a:lumOff val="10000"/>
                  </a:schemeClr>
                </a:solidFill>
              </a:rPr>
              <a:t>Participación afectiva de una persona en una realidad ajena a ella, generalmente en los sentimientos de otra </a:t>
            </a:r>
            <a:r>
              <a:rPr lang="es-ES" sz="2400" dirty="0" smtClean="0">
                <a:solidFill>
                  <a:schemeClr val="bg2">
                    <a:lumMod val="90000"/>
                    <a:lumOff val="10000"/>
                  </a:schemeClr>
                </a:solidFill>
              </a:rPr>
              <a:t>persona.</a:t>
            </a:r>
            <a:endParaRPr lang="es-AR" sz="2400" dirty="0" smtClean="0">
              <a:solidFill>
                <a:schemeClr val="bg2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53759" y="339524"/>
            <a:ext cx="4132180" cy="3099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3428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4031"/>
            <a:ext cx="12192000" cy="6892031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143" y="1232905"/>
            <a:ext cx="4898200" cy="393926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454" y="1721815"/>
            <a:ext cx="4049636" cy="289576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852070" y="1757088"/>
            <a:ext cx="37533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 smtClean="0">
                <a:latin typeface="Bahnschrift SemiLight Condensed" panose="020B0502040204020203" pitchFamily="34" charset="0"/>
              </a:rPr>
              <a:t>Carrera de PESP:</a:t>
            </a:r>
            <a:endParaRPr lang="es-AR" sz="3600" dirty="0">
              <a:latin typeface="Bahnschrift SemiLight Condensed" panose="020B0502040204020203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52070" y="2551611"/>
            <a:ext cx="3369555" cy="1575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¿Nos sentimos escuchados por los docentes?</a:t>
            </a:r>
            <a:endParaRPr lang="es-AR" sz="32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02972" y="3689510"/>
            <a:ext cx="1782907" cy="1336692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998483" y="1917005"/>
            <a:ext cx="37776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dirty="0" smtClean="0"/>
              <a:t>En el Profesorado </a:t>
            </a:r>
            <a:r>
              <a:rPr lang="es-ES" sz="2400" dirty="0" smtClean="0"/>
              <a:t>en </a:t>
            </a:r>
            <a:r>
              <a:rPr lang="es-ES" sz="2400" dirty="0" smtClean="0"/>
              <a:t>Psicología</a:t>
            </a:r>
            <a:r>
              <a:rPr lang="es-ES" sz="2400" dirty="0" smtClean="0"/>
              <a:t>, el </a:t>
            </a:r>
            <a:r>
              <a:rPr lang="es-ES" sz="2400" dirty="0" smtClean="0"/>
              <a:t>aprendizaje, a </a:t>
            </a:r>
            <a:r>
              <a:rPr lang="es-ES" sz="2400" dirty="0"/>
              <a:t>lo largo del </a:t>
            </a:r>
            <a:r>
              <a:rPr lang="es-ES" sz="2400" dirty="0" smtClean="0"/>
              <a:t>tiempo, </a:t>
            </a:r>
            <a:r>
              <a:rPr lang="es-ES" sz="2400" dirty="0" smtClean="0"/>
              <a:t>nos forma </a:t>
            </a:r>
            <a:r>
              <a:rPr lang="es-ES" sz="2400" dirty="0"/>
              <a:t>paso a paso en lo que algún día </a:t>
            </a:r>
            <a:r>
              <a:rPr lang="es-ES" sz="2400" dirty="0" smtClean="0"/>
              <a:t>queremos </a:t>
            </a:r>
            <a:r>
              <a:rPr lang="es-ES" sz="2400" dirty="0" smtClean="0"/>
              <a:t>lograr ser </a:t>
            </a:r>
            <a:r>
              <a:rPr lang="es-ES" sz="2400" dirty="0" smtClean="0"/>
              <a:t>Docentes.</a:t>
            </a:r>
          </a:p>
          <a:p>
            <a:endParaRPr lang="es-ES" sz="2400" dirty="0"/>
          </a:p>
          <a:p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4697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154" y="294299"/>
            <a:ext cx="10554787" cy="6313330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2272937" y="927693"/>
            <a:ext cx="6096000" cy="332398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ES" sz="3600" dirty="0">
                <a:latin typeface="Britannic Bold" panose="020B0903060703020204" pitchFamily="34" charset="0"/>
              </a:rPr>
              <a:t>El apoyo de los docentes </a:t>
            </a:r>
            <a:r>
              <a:rPr lang="es-ES" sz="2800" dirty="0"/>
              <a:t>en el día a día, </a:t>
            </a:r>
            <a:r>
              <a:rPr lang="es-ES" sz="2800" dirty="0" smtClean="0"/>
              <a:t>representa </a:t>
            </a:r>
            <a:r>
              <a:rPr lang="es-ES" sz="2800" dirty="0"/>
              <a:t>el cuerpo y el alma </a:t>
            </a:r>
            <a:r>
              <a:rPr lang="es-ES" sz="2800" dirty="0" smtClean="0"/>
              <a:t>de lo </a:t>
            </a:r>
            <a:r>
              <a:rPr lang="es-ES" sz="2800" dirty="0"/>
              <a:t>que el Instituto Montoya transmite, la seguridad y sentirnos escuchados. </a:t>
            </a:r>
          </a:p>
          <a:p>
            <a:endParaRPr lang="es-ES" dirty="0"/>
          </a:p>
          <a:p>
            <a:r>
              <a:rPr lang="es-ES" dirty="0">
                <a:latin typeface="Bahnschrift Condensed" panose="020B0502040204020203" pitchFamily="34" charset="0"/>
              </a:rPr>
              <a:t>El instituto conformado por equipos directivos </a:t>
            </a:r>
            <a:r>
              <a:rPr lang="es-ES" dirty="0" smtClean="0">
                <a:latin typeface="Bahnschrift Condensed" panose="020B0502040204020203" pitchFamily="34" charset="0"/>
              </a:rPr>
              <a:t>,docentes, </a:t>
            </a:r>
            <a:r>
              <a:rPr lang="es-ES" dirty="0">
                <a:latin typeface="Bahnschrift Condensed" panose="020B0502040204020203" pitchFamily="34" charset="0"/>
              </a:rPr>
              <a:t>alumnos y </a:t>
            </a:r>
            <a:r>
              <a:rPr lang="es-ES" dirty="0" smtClean="0">
                <a:latin typeface="Bahnschrift Condensed" panose="020B0502040204020203" pitchFamily="34" charset="0"/>
              </a:rPr>
              <a:t>más, prioriza las </a:t>
            </a:r>
            <a:r>
              <a:rPr lang="es-ES" dirty="0">
                <a:latin typeface="Bahnschrift Condensed" panose="020B0502040204020203" pitchFamily="34" charset="0"/>
              </a:rPr>
              <a:t>necesidades de los estudiantes </a:t>
            </a:r>
            <a:r>
              <a:rPr lang="es-ES" dirty="0" smtClean="0">
                <a:latin typeface="Bahnschrift Condensed" panose="020B0502040204020203" pitchFamily="34" charset="0"/>
              </a:rPr>
              <a:t>y busca dar respuesta, ya </a:t>
            </a:r>
            <a:r>
              <a:rPr lang="es-ES" dirty="0">
                <a:latin typeface="Bahnschrift Condensed" panose="020B0502040204020203" pitchFamily="34" charset="0"/>
              </a:rPr>
              <a:t>sea con </a:t>
            </a:r>
            <a:r>
              <a:rPr lang="es-ES" dirty="0" smtClean="0">
                <a:latin typeface="Bahnschrift Condensed" panose="020B0502040204020203" pitchFamily="34" charset="0"/>
              </a:rPr>
              <a:t>becas, </a:t>
            </a:r>
            <a:r>
              <a:rPr lang="es-ES" dirty="0">
                <a:latin typeface="Bahnschrift Condensed" panose="020B0502040204020203" pitchFamily="34" charset="0"/>
              </a:rPr>
              <a:t>bolsa </a:t>
            </a:r>
            <a:r>
              <a:rPr lang="es-ES" dirty="0" smtClean="0">
                <a:latin typeface="Bahnschrift Condensed" panose="020B0502040204020203" pitchFamily="34" charset="0"/>
              </a:rPr>
              <a:t>de alimentos, tutorías, talleres, </a:t>
            </a:r>
            <a:r>
              <a:rPr lang="es-ES" dirty="0">
                <a:latin typeface="Bahnschrift Condensed" panose="020B0502040204020203" pitchFamily="34" charset="0"/>
              </a:rPr>
              <a:t>gabinetes con profesionales de psicología y psicopedagogía y así </a:t>
            </a:r>
            <a:r>
              <a:rPr lang="es-ES" dirty="0" smtClean="0">
                <a:latin typeface="Bahnschrift Condensed" panose="020B0502040204020203" pitchFamily="34" charset="0"/>
              </a:rPr>
              <a:t>avanzar en </a:t>
            </a:r>
            <a:r>
              <a:rPr lang="es-ES" dirty="0">
                <a:latin typeface="Bahnschrift Condensed" panose="020B0502040204020203" pitchFamily="34" charset="0"/>
              </a:rPr>
              <a:t>la formación </a:t>
            </a:r>
            <a:r>
              <a:rPr lang="es-ES" dirty="0" smtClean="0">
                <a:latin typeface="Bahnschrift Condensed" panose="020B0502040204020203" pitchFamily="34" charset="0"/>
              </a:rPr>
              <a:t>docente.</a:t>
            </a:r>
            <a:endParaRPr lang="es-ES" dirty="0">
              <a:latin typeface="Bahnschrift Condensed" panose="020B0502040204020203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693" y="4007840"/>
            <a:ext cx="3675563" cy="2450375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15622" y="294299"/>
            <a:ext cx="2963634" cy="2186404"/>
          </a:xfrm>
          <a:prstGeom prst="rect">
            <a:avLst/>
          </a:prstGeom>
        </p:spPr>
      </p:pic>
      <p:sp>
        <p:nvSpPr>
          <p:cNvPr id="7" name="Arco de bloque 6"/>
          <p:cNvSpPr/>
          <p:nvPr/>
        </p:nvSpPr>
        <p:spPr>
          <a:xfrm>
            <a:off x="556880" y="565386"/>
            <a:ext cx="740229" cy="722812"/>
          </a:xfrm>
          <a:prstGeom prst="blockArc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80" y="1910645"/>
            <a:ext cx="749873" cy="371888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80" y="3265703"/>
            <a:ext cx="749873" cy="37188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80" y="4620761"/>
            <a:ext cx="749873" cy="37188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6880" y="5789875"/>
            <a:ext cx="749873" cy="37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158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TM10001106[[fn=Distintivo]]</Template>
  <TotalTime>203</TotalTime>
  <Words>239</Words>
  <Application>Microsoft Office PowerPoint</Application>
  <PresentationFormat>Personalizado</PresentationFormat>
  <Paragraphs>18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Badge</vt:lpstr>
      <vt:lpstr>Los Oídos  de la  Empatía:</vt:lpstr>
      <vt:lpstr>Escuchar:  hace referencia a la acción de poner atención en algo que es captado por el sentido auditivo. -Los objetivos de la escucha activa: Dar la seguridad al interlocutor de que hemos recibido su mensaje y lo hemos comprendido perfectamente.   -Motivamos al interlocutor a darnos más información. Facilita la comunicación con la otra persona.</vt:lpstr>
      <vt:lpstr>La escucha empática se origina no sólo en una mente abierta sino en un corazón dispuesto a conectarse con el otro. </vt:lpstr>
      <vt:lpstr>Saber escuchar  ayuda a la persona que nos habla a sentirse respetado, Creando un espacio de relacióny conexión emocional.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Martinez Monica</dc:creator>
  <cp:lastModifiedBy>Carla María Turco</cp:lastModifiedBy>
  <cp:revision>14</cp:revision>
  <dcterms:created xsi:type="dcterms:W3CDTF">2022-06-10T02:12:49Z</dcterms:created>
  <dcterms:modified xsi:type="dcterms:W3CDTF">2022-12-07T11:34:13Z</dcterms:modified>
</cp:coreProperties>
</file>